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5"/>
  </p:notesMasterIdLst>
  <p:sldIdLst>
    <p:sldId id="278" r:id="rId2"/>
    <p:sldId id="281" r:id="rId3"/>
    <p:sldId id="293" r:id="rId4"/>
    <p:sldId id="294" r:id="rId5"/>
    <p:sldId id="295" r:id="rId6"/>
    <p:sldId id="309" r:id="rId7"/>
    <p:sldId id="296" r:id="rId8"/>
    <p:sldId id="290" r:id="rId9"/>
    <p:sldId id="298" r:id="rId10"/>
    <p:sldId id="304" r:id="rId11"/>
    <p:sldId id="297" r:id="rId12"/>
    <p:sldId id="305" r:id="rId13"/>
    <p:sldId id="303" r:id="rId14"/>
    <p:sldId id="306" r:id="rId15"/>
    <p:sldId id="302" r:id="rId16"/>
    <p:sldId id="308" r:id="rId17"/>
    <p:sldId id="280" r:id="rId18"/>
    <p:sldId id="301" r:id="rId19"/>
    <p:sldId id="307" r:id="rId20"/>
    <p:sldId id="299" r:id="rId21"/>
    <p:sldId id="300" r:id="rId22"/>
    <p:sldId id="291" r:id="rId23"/>
    <p:sldId id="292" r:id="rId2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0" d="100"/>
          <a:sy n="80" d="100"/>
        </p:scale>
        <p:origin x="63" y="45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use case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FF14A09-8FC1-C407-B077-56CF76C594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405" y="3209544"/>
            <a:ext cx="2397190" cy="16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0DAB8E-29D6-F82B-5619-1496BE07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7FAC7-08E9-87CE-0E9C-34D428EC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C7BF6-5034-1DA6-B721-6BF9A4E4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50" y="995424"/>
            <a:ext cx="6601428" cy="4353584"/>
          </a:xfrm>
          <a:prstGeom prst="rect">
            <a:avLst/>
          </a:prstGeom>
        </p:spPr>
      </p:pic>
      <p:pic>
        <p:nvPicPr>
          <p:cNvPr id="13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4F14AC23-16D9-A315-992C-A282D9052B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7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54D1A-184F-4D12-D983-4ADC574A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Machining frame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2711F-6946-6247-15CE-10C2ABA3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3E47E6-0B24-CAC7-9C4F-D7B8AA0E55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70476" y="-2"/>
            <a:ext cx="24557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 descr="A picture containing dirty&#10;&#10;Description automatically generated">
            <a:extLst>
              <a:ext uri="{FF2B5EF4-FFF2-40B4-BE49-F238E27FC236}">
                <a16:creationId xmlns:a16="http://schemas.microsoft.com/office/drawing/2014/main" id="{6226047E-4CBB-C60B-C220-73501F5AA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66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sky, outdoor, ground, parked&#10;&#10;Description automatically generated">
            <a:extLst>
              <a:ext uri="{FF2B5EF4-FFF2-40B4-BE49-F238E27FC236}">
                <a16:creationId xmlns:a16="http://schemas.microsoft.com/office/drawing/2014/main" id="{869A7BED-5560-9940-9DFB-9CCA609E3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4478" y="0"/>
            <a:ext cx="5421086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CA279-7457-EE3E-8021-821B6104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3759D-A970-2118-E989-4F17A2AE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12D8D-07A2-F3C6-8638-92A58582E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01" y="69129"/>
            <a:ext cx="9704397" cy="67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6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0509DA-DD13-5506-D3BA-9D816949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26526-7377-9995-B835-0F291BD1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A picture containing sky, outdoor, ground, blue&#10;&#10;Description automatically generated">
            <a:extLst>
              <a:ext uri="{FF2B5EF4-FFF2-40B4-BE49-F238E27FC236}">
                <a16:creationId xmlns:a16="http://schemas.microsoft.com/office/drawing/2014/main" id="{5984B5E8-73F5-4E97-0337-3C8E661AF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6D1C2C-0FD5-84FA-94D7-3F38EC86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BD33F7-21FE-B334-22BE-3C19B273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6EE7F-CAD7-C82A-80A7-43D22F63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2130F-8936-40DC-92C0-5703FE1209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6" name="Picture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F1D6C592-60D3-3881-184A-7343AB79DA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7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DFE58B-8D72-AD8D-DC45-F3FC9995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0B965-93B0-8591-DD5C-1CEE775B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A440A-9DE4-CD75-C609-2EF37FC92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38" y="740779"/>
            <a:ext cx="6172124" cy="53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724" y="2276856"/>
            <a:ext cx="6766560" cy="768096"/>
          </a:xfrm>
        </p:spPr>
        <p:txBody>
          <a:bodyPr/>
          <a:lstStyle/>
          <a:p>
            <a:r>
              <a:rPr lang="en-US" dirty="0"/>
              <a:t>SX-12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724" y="3466592"/>
            <a:ext cx="6766560" cy="270052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A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SX12 is a robotic total station with scanning capabilities, meaning we can use it to achieve high accuracy measurements as a total station, but also use it as a point cloud if a site inspection was required for a project. This model gives additional functionality to the surveyor,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A picture containing appliance, camera&#10;&#10;Description automatically generated">
            <a:extLst>
              <a:ext uri="{FF2B5EF4-FFF2-40B4-BE49-F238E27FC236}">
                <a16:creationId xmlns:a16="http://schemas.microsoft.com/office/drawing/2014/main" id="{71303A89-B9F3-C33A-29E8-1A7A687AC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06" y="731520"/>
            <a:ext cx="5204359" cy="51991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E0D9F7E-DC87-9CD0-17AF-E5A6C92962C1}"/>
              </a:ext>
            </a:extLst>
          </p:cNvPr>
          <p:cNvSpPr txBox="1">
            <a:spLocks/>
          </p:cNvSpPr>
          <p:nvPr/>
        </p:nvSpPr>
        <p:spPr>
          <a:xfrm>
            <a:off x="5076724" y="2840736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Robotic totalstation 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662D-C6CD-2A99-E772-9FD8DDAD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459" y="3092061"/>
            <a:ext cx="5178976" cy="1422066"/>
          </a:xfrm>
        </p:spPr>
        <p:txBody>
          <a:bodyPr anchor="t">
            <a:normAutofit/>
          </a:bodyPr>
          <a:lstStyle/>
          <a:p>
            <a:r>
              <a:rPr lang="en-GB" sz="3600" dirty="0"/>
              <a:t>TOTAL-STATION SURVEY</a:t>
            </a:r>
            <a:endParaRPr lang="en-AU" sz="3600" dirty="0"/>
          </a:p>
        </p:txBody>
      </p:sp>
      <p:pic>
        <p:nvPicPr>
          <p:cNvPr id="11" name="Content Placeholder 10" descr="A picture containing person, outdoor, sky, yellow&#10;&#10;Description automatically generated">
            <a:extLst>
              <a:ext uri="{FF2B5EF4-FFF2-40B4-BE49-F238E27FC236}">
                <a16:creationId xmlns:a16="http://schemas.microsoft.com/office/drawing/2014/main" id="{77B04F95-1F39-C4EC-A916-0608E61A3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36334" cy="68580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3C3CA-BEAE-C851-33F1-80AC1AF113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3366C82-9D34-BF9D-B8E5-54B9B672B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920989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C1C0-25AA-0A0B-9DCC-B1B2ED53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986" y="3897770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Prominent hill headframe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B41EC2E-8C59-F0DB-23E8-7F33ED11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38" y="1986282"/>
            <a:ext cx="1541495" cy="15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4594F-4376-7AC3-A6A9-500701D2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F21361-9C32-17AE-15D2-3F410754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13" y="1243584"/>
            <a:ext cx="8165592" cy="768096"/>
          </a:xfrm>
        </p:spPr>
        <p:txBody>
          <a:bodyPr/>
          <a:lstStyle/>
          <a:p>
            <a:r>
              <a:rPr lang="en-GB" dirty="0"/>
              <a:t>Point cloud scan</a:t>
            </a:r>
            <a:endParaRPr lang="en-AU" dirty="0"/>
          </a:p>
        </p:txBody>
      </p:sp>
      <p:pic>
        <p:nvPicPr>
          <p:cNvPr id="12" name="Content Placeholder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DFE4CE2-5A5D-D2B7-A40C-80FB37881C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029" y="2153920"/>
            <a:ext cx="8001176" cy="4382091"/>
          </a:xfrm>
        </p:spPr>
      </p:pic>
    </p:spTree>
    <p:extLst>
      <p:ext uri="{BB962C8B-B14F-4D97-AF65-F5344CB8AC3E}">
        <p14:creationId xmlns:p14="http://schemas.microsoft.com/office/powerpoint/2010/main" val="365220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B48382-0F79-9C1F-9EA2-039F3364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6BAC2-47EA-3DAD-D168-BE43DC4F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406710B-ECF8-E289-A2E2-AC79E22D2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680" y="0"/>
            <a:ext cx="4592319" cy="6858000"/>
          </a:xfrm>
          <a:prstGeom prst="rect">
            <a:avLst/>
          </a:prstGeom>
        </p:spPr>
      </p:pic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96B7CE0B-7F68-6BA5-22B6-BBDB3489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43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6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Sx-12 features</a:t>
            </a:r>
          </a:p>
        </p:txBody>
      </p:sp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Autonomous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altLang="zh-CN" dirty="0"/>
              <a:t>Total - station survey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08E7F83-9020-817A-470B-A93815AC8B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/>
              <a:t>Point cloud       scan</a:t>
            </a:r>
          </a:p>
        </p:txBody>
      </p:sp>
      <p:pic>
        <p:nvPicPr>
          <p:cNvPr id="53" name="Picture Placeholder 52" descr="A picture containing outdoor, jumping, construction&#10;&#10;Description automatically generated">
            <a:extLst>
              <a:ext uri="{FF2B5EF4-FFF2-40B4-BE49-F238E27FC236}">
                <a16:creationId xmlns:a16="http://schemas.microsoft.com/office/drawing/2014/main" id="{3A7EF459-DC58-2210-488C-AD7BAA26816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4272" y="2393215"/>
            <a:ext cx="2596896" cy="2596896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E16C650-E43A-4BE2-8D75-9191525B7D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AU" dirty="0"/>
              <a:t>Post - scan measurement</a:t>
            </a:r>
          </a:p>
        </p:txBody>
      </p:sp>
      <p:pic>
        <p:nvPicPr>
          <p:cNvPr id="43" name="Picture Placeholder 42" descr="A picture containing grass, nature&#10;&#10;Description automatically generated">
            <a:extLst>
              <a:ext uri="{FF2B5EF4-FFF2-40B4-BE49-F238E27FC236}">
                <a16:creationId xmlns:a16="http://schemas.microsoft.com/office/drawing/2014/main" id="{C6BE66BB-6936-11FF-8D21-37ED7754826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817" y="2393215"/>
            <a:ext cx="2596896" cy="2596896"/>
          </a:xfrm>
        </p:spPr>
      </p:pic>
      <p:pic>
        <p:nvPicPr>
          <p:cNvPr id="41" name="Picture Placeholder 40" descr="A picture containing green, light, laser, dark&#10;&#10;Description automatically generated">
            <a:extLst>
              <a:ext uri="{FF2B5EF4-FFF2-40B4-BE49-F238E27FC236}">
                <a16:creationId xmlns:a16="http://schemas.microsoft.com/office/drawing/2014/main" id="{72918E4A-0B8D-D59D-1311-BE54A6639E1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"/>
          <a:stretch/>
        </p:blipFill>
        <p:spPr>
          <a:xfrm>
            <a:off x="3517361" y="2392619"/>
            <a:ext cx="2596896" cy="2596896"/>
          </a:xfrm>
        </p:spPr>
      </p:pic>
      <p:pic>
        <p:nvPicPr>
          <p:cNvPr id="51" name="Picture Placeholder 5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CA5D92E-182E-C2B1-B961-C014301E5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"/>
          <a:stretch/>
        </p:blipFill>
        <p:spPr>
          <a:xfrm>
            <a:off x="757678" y="2392023"/>
            <a:ext cx="2596896" cy="2596896"/>
          </a:xfrm>
        </p:spPr>
      </p:pic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Boweng…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ripod&#10;&#10;Description automatically generated">
            <a:extLst>
              <a:ext uri="{FF2B5EF4-FFF2-40B4-BE49-F238E27FC236}">
                <a16:creationId xmlns:a16="http://schemas.microsoft.com/office/drawing/2014/main" id="{8D45BA1F-DEFD-454A-5A0A-BDAAA4B4A7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BE8F0-BAA5-3CB7-B405-D0176EDB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760D607-931F-5F80-6E97-A673B3E3C6A1}"/>
              </a:ext>
            </a:extLst>
          </p:cNvPr>
          <p:cNvSpPr/>
          <p:nvPr/>
        </p:nvSpPr>
        <p:spPr>
          <a:xfrm>
            <a:off x="0" y="4551680"/>
            <a:ext cx="1910080" cy="230632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EAEC67F-F275-2474-F840-FDCB2D5F2CEA}"/>
              </a:ext>
            </a:extLst>
          </p:cNvPr>
          <p:cNvSpPr txBox="1">
            <a:spLocks/>
          </p:cNvSpPr>
          <p:nvPr/>
        </p:nvSpPr>
        <p:spPr>
          <a:xfrm>
            <a:off x="8331200" y="4691888"/>
            <a:ext cx="3860800" cy="1922272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67m Tall</a:t>
            </a:r>
          </a:p>
          <a:p>
            <a:pPr>
              <a:spcBef>
                <a:spcPts val="0"/>
              </a:spcBef>
            </a:pPr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53m Legs</a:t>
            </a:r>
          </a:p>
          <a:p>
            <a:pPr marL="742950" lvl="2" indent="-285750">
              <a:spcBef>
                <a:spcPts val="0"/>
              </a:spcBef>
            </a:pPr>
            <a:r>
              <a:rPr lang="en-US" sz="1000" b="1" cap="all" dirty="0">
                <a:latin typeface="Arial" panose="020B0604020202020204" pitchFamily="34" charset="0"/>
                <a:cs typeface="Arial" panose="020B0604020202020204" pitchFamily="34" charset="0"/>
              </a:rPr>
              <a:t>4 parts – 30T each</a:t>
            </a:r>
          </a:p>
          <a:p>
            <a:pPr marL="742950" lvl="2" indent="-285750">
              <a:spcBef>
                <a:spcPts val="0"/>
              </a:spcBef>
            </a:pPr>
            <a:r>
              <a:rPr lang="en-US" sz="1000" b="1" cap="all" dirty="0">
                <a:latin typeface="Arial" panose="020B0604020202020204" pitchFamily="34" charset="0"/>
                <a:cs typeface="Arial" panose="020B0604020202020204" pitchFamily="34" charset="0"/>
              </a:rPr>
              <a:t>2.4m Diameter pipe</a:t>
            </a:r>
          </a:p>
          <a:p>
            <a:pPr>
              <a:spcBef>
                <a:spcPts val="0"/>
              </a:spcBef>
            </a:pPr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1.6km Cable length </a:t>
            </a:r>
          </a:p>
          <a:p>
            <a:pPr marL="742950" lvl="2" indent="-285750">
              <a:spcBef>
                <a:spcPts val="0"/>
              </a:spcBef>
            </a:pPr>
            <a:r>
              <a:rPr lang="en-US" sz="1000" b="1" cap="all" dirty="0">
                <a:latin typeface="Arial" panose="020B0604020202020204" pitchFamily="34" charset="0"/>
                <a:cs typeface="Arial" panose="020B0604020202020204" pitchFamily="34" charset="0"/>
              </a:rPr>
              <a:t>2x 30T ore buckets </a:t>
            </a:r>
          </a:p>
          <a:p>
            <a:pPr marL="742950" lvl="2" indent="-285750">
              <a:spcBef>
                <a:spcPts val="0"/>
              </a:spcBef>
            </a:pPr>
            <a:r>
              <a:rPr lang="en-US" sz="1000" b="1" cap="all" dirty="0">
                <a:latin typeface="Arial" panose="020B0604020202020204" pitchFamily="34" charset="0"/>
                <a:cs typeface="Arial" panose="020B0604020202020204" pitchFamily="34" charset="0"/>
              </a:rPr>
              <a:t>60kmph</a:t>
            </a:r>
          </a:p>
          <a:p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400T UPPER ASSEMBLY</a:t>
            </a:r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20A0A1-30E2-8984-CAD0-3299E6DEB14D}"/>
              </a:ext>
            </a:extLst>
          </p:cNvPr>
          <p:cNvCxnSpPr>
            <a:cxnSpLocks/>
          </p:cNvCxnSpPr>
          <p:nvPr/>
        </p:nvCxnSpPr>
        <p:spPr>
          <a:xfrm>
            <a:off x="7251338" y="3"/>
            <a:ext cx="0" cy="6857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ruck, outdoor, trailer&#10;&#10;Description automatically generated">
            <a:extLst>
              <a:ext uri="{FF2B5EF4-FFF2-40B4-BE49-F238E27FC236}">
                <a16:creationId xmlns:a16="http://schemas.microsoft.com/office/drawing/2014/main" id="{8E378519-EA9A-5CAE-938E-588BE0856A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10" y="0"/>
            <a:ext cx="9140890" cy="68556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2B78A-D4D5-9166-4EB8-BAE5753B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Leg pipe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91F1D-2EC9-D0D5-B3FD-AE1269A2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indoor, ceiling, transport&#10;&#10;Description automatically generated">
            <a:extLst>
              <a:ext uri="{FF2B5EF4-FFF2-40B4-BE49-F238E27FC236}">
                <a16:creationId xmlns:a16="http://schemas.microsoft.com/office/drawing/2014/main" id="{457AB70E-6EBC-7B4D-4795-4439DFDE3E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"/>
            <a:ext cx="9525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B7C18-3F74-B465-EE7C-DFF6F788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A-frame assembly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DCEC4-4D3B-57B7-3D26-CAAD890A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2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B9DF7-CEC6-65C7-1312-EAA2A605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6E78BF-0AAB-D5B2-230E-BED30FB5D8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7630" y="4190035"/>
            <a:ext cx="10984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841F0-5922-A4D5-4536-25484FC48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120" y="1050443"/>
            <a:ext cx="6308092" cy="5234609"/>
          </a:xfrm>
          <a:prstGeom prst="snip2SameRect">
            <a:avLst>
              <a:gd name="adj1" fmla="val 29530"/>
              <a:gd name="adj2" fmla="val 0"/>
            </a:avLst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CBDF8F-BE4D-F82F-2BF1-77E2055551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126" y="-29633"/>
            <a:ext cx="4012874" cy="68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ground, sky, outdoor, sandy&#10;&#10;Description automatically generated">
            <a:extLst>
              <a:ext uri="{FF2B5EF4-FFF2-40B4-BE49-F238E27FC236}">
                <a16:creationId xmlns:a16="http://schemas.microsoft.com/office/drawing/2014/main" id="{B1A33BFF-DDA7-AA13-6E6A-0125FBCF50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449" y="0"/>
            <a:ext cx="9159551" cy="68696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ED10E-F7A2-162B-2442-C9241861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5168C-28C7-CD4D-A962-3ABEEE65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4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7737856" cy="768096"/>
          </a:xfrm>
        </p:spPr>
        <p:txBody>
          <a:bodyPr/>
          <a:lstStyle/>
          <a:p>
            <a:r>
              <a:rPr lang="en-US" dirty="0"/>
              <a:t>Key learnings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distortion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Because of the large plate size for box beams / Can connections, heat distortion couldn’t be controlled.</a:t>
            </a:r>
          </a:p>
          <a:p>
            <a:r>
              <a:rPr lang="en-US" dirty="0"/>
              <a:t>Machining was needed to return distortion into a flat face.</a:t>
            </a:r>
          </a:p>
          <a:p>
            <a:r>
              <a:rPr lang="en-US" dirty="0"/>
              <a:t>Machinists needed clear and accurate data to complete contract.</a:t>
            </a:r>
          </a:p>
          <a:p>
            <a:r>
              <a:rPr lang="en-US" dirty="0"/>
              <a:t>In-Situ machining has not been done at Bowhill Engineering before.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Digital data collection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Due to the large quantity of connections, traditional measurement was not satisfactory.</a:t>
            </a:r>
          </a:p>
          <a:p>
            <a:r>
              <a:rPr lang="en-US" dirty="0"/>
              <a:t>Point cloud data was not applicable for data interrogation.</a:t>
            </a:r>
          </a:p>
          <a:p>
            <a:r>
              <a:rPr lang="en-US" dirty="0"/>
              <a:t>New technology was implemented from various recommendations. </a:t>
            </a:r>
          </a:p>
          <a:p>
            <a:pPr lvl="1"/>
            <a:r>
              <a:rPr lang="en-US" dirty="0"/>
              <a:t>Point cloud data </a:t>
            </a:r>
          </a:p>
          <a:p>
            <a:pPr lvl="1"/>
            <a:r>
              <a:rPr lang="en-US" dirty="0"/>
              <a:t>Total station measurement </a:t>
            </a:r>
          </a:p>
          <a:p>
            <a:pPr lvl="1"/>
            <a:r>
              <a:rPr lang="en-US" dirty="0"/>
              <a:t>Flatness survey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ar in a garage&#10;&#10;Description automatically generated with low confidence">
            <a:extLst>
              <a:ext uri="{FF2B5EF4-FFF2-40B4-BE49-F238E27FC236}">
                <a16:creationId xmlns:a16="http://schemas.microsoft.com/office/drawing/2014/main" id="{F0CD94F8-9B2B-2C97-B3DE-944E36A856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5EA95-8C31-A429-6929-9B9C37B7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3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{0ADE85B4-9449-47C9-9A10-7FAC6BEEEDE6}tf78438558_win32</Template>
  <TotalTime>762</TotalTime>
  <Words>250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Sabon Next LT</vt:lpstr>
      <vt:lpstr>Office Theme</vt:lpstr>
      <vt:lpstr>Technology use case </vt:lpstr>
      <vt:lpstr>Prominent hill headframe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learnings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SX-12 </vt:lpstr>
      <vt:lpstr>TOTAL-STATION SURVEY</vt:lpstr>
      <vt:lpstr>PowerPoint Presentation</vt:lpstr>
      <vt:lpstr>Point cloud scan</vt:lpstr>
      <vt:lpstr>PowerPoint Presentation</vt:lpstr>
      <vt:lpstr>Sx-12 features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investigation </dc:title>
  <dc:subject/>
  <dc:creator>Ethan Klemm</dc:creator>
  <cp:lastModifiedBy>Jodie Hawkes</cp:lastModifiedBy>
  <cp:revision>24</cp:revision>
  <dcterms:created xsi:type="dcterms:W3CDTF">2022-10-11T23:24:57Z</dcterms:created>
  <dcterms:modified xsi:type="dcterms:W3CDTF">2022-11-07T02:36:09Z</dcterms:modified>
</cp:coreProperties>
</file>