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87" r:id="rId6"/>
    <p:sldId id="278" r:id="rId7"/>
    <p:sldId id="315" r:id="rId8"/>
    <p:sldId id="263" r:id="rId9"/>
    <p:sldId id="313" r:id="rId10"/>
    <p:sldId id="302" r:id="rId11"/>
    <p:sldId id="266" r:id="rId12"/>
    <p:sldId id="282" r:id="rId1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2">
          <p15:clr>
            <a:srgbClr val="A4A3A4"/>
          </p15:clr>
        </p15:guide>
        <p15:guide id="2" pos="3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Hawkes" initials="JH" lastIdx="2" clrIdx="0">
    <p:extLst>
      <p:ext uri="{19B8F6BF-5375-455C-9EA6-DF929625EA0E}">
        <p15:presenceInfo xmlns:p15="http://schemas.microsoft.com/office/powerpoint/2012/main" userId="S::jodie@boweng.com.au::862e62ca-8994-4bc6-a4f8-b8cc674e3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6D1"/>
    <a:srgbClr val="F6F2E2"/>
    <a:srgbClr val="001C54"/>
    <a:srgbClr val="001C19"/>
    <a:srgbClr val="13173F"/>
    <a:srgbClr val="C9DBEC"/>
    <a:srgbClr val="386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7823"/>
  </p:normalViewPr>
  <p:slideViewPr>
    <p:cSldViewPr snapToGrid="0">
      <p:cViewPr varScale="1">
        <p:scale>
          <a:sx n="98" d="100"/>
          <a:sy n="98" d="100"/>
        </p:scale>
        <p:origin x="2584" y="192"/>
      </p:cViewPr>
      <p:guideLst>
        <p:guide orient="horz" pos="1212"/>
        <p:guide pos="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5"/>
          </a:xfrm>
          <a:prstGeom prst="rect">
            <a:avLst/>
          </a:prstGeom>
        </p:spPr>
        <p:txBody>
          <a:bodyPr vert="horz" lIns="90309" tIns="45155" rIns="90309" bIns="451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0309" tIns="45155" rIns="90309" bIns="45155" rtlCol="0"/>
          <a:lstStyle>
            <a:lvl1pPr algn="r">
              <a:defRPr sz="1200"/>
            </a:lvl1pPr>
          </a:lstStyle>
          <a:p>
            <a:fld id="{3F357662-DCB3-314C-A559-07BBB8F4BA31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9" tIns="45155" rIns="90309" bIns="451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vert="horz" lIns="90309" tIns="45155" rIns="90309" bIns="45155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3315"/>
          </a:xfrm>
          <a:prstGeom prst="rect">
            <a:avLst/>
          </a:prstGeom>
        </p:spPr>
        <p:txBody>
          <a:bodyPr vert="horz" lIns="90309" tIns="45155" rIns="90309" bIns="451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3315"/>
          </a:xfrm>
          <a:prstGeom prst="rect">
            <a:avLst/>
          </a:prstGeom>
        </p:spPr>
        <p:txBody>
          <a:bodyPr vert="horz" lIns="90309" tIns="45155" rIns="90309" bIns="45155" rtlCol="0" anchor="b"/>
          <a:lstStyle>
            <a:lvl1pPr algn="r">
              <a:defRPr sz="1200"/>
            </a:lvl1pPr>
          </a:lstStyle>
          <a:p>
            <a:fld id="{9404E64F-9BFE-244F-917A-38E6D8ECC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2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64F-9BFE-244F-917A-38E6D8ECCB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64F-9BFE-244F-917A-38E6D8ECCB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spcAft>
                <a:spcPts val="300"/>
              </a:spcAft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Bowhill Engineering has enjoyed significant growth over the last 5 years and is highly regarded by its customers and stakeholders as a South Australian success story. The company is seen as having a unique position in the</a:t>
            </a:r>
            <a:r>
              <a:rPr lang="en-AU" sz="1200" kern="0" dirty="0">
                <a:latin typeface="Poppins"/>
                <a:cs typeface="Poppins"/>
              </a:rPr>
              <a:t>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market, specialising in large and complex steel structures.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Bowhill Engineering's recent growth has been driven through nurturing collaborative relationships with major construction partners and delivering solid performance on large-scale infrastructure projects (primarily road projects with bridge components).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Customers value the relationship that they have with the Bowhill team, the honesty and transparency, the expertise and (proactive) initiative provided, ensuring cost effective and constructable solutions.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defTabSz="914400"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JWPM Consulting </a:t>
            </a:r>
            <a:r>
              <a:rPr lang="en-AU" sz="1200" kern="0" dirty="0">
                <a:latin typeface="Poppins"/>
                <a:cs typeface="Poppins"/>
              </a:rPr>
              <a:t>– Summary of their External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 Scan</a:t>
            </a:r>
            <a:endParaRPr lang="en-AU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64F-9BFE-244F-917A-38E6D8ECCB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>
                <a:latin typeface="Century Gothic" panose="020B0502020202020204" pitchFamily="34" charset="0"/>
              </a:rPr>
              <a:t>Smarter Together </a:t>
            </a:r>
          </a:p>
          <a:p>
            <a:r>
              <a:rPr lang="en-AU" sz="1200" dirty="0">
                <a:latin typeface="Century Gothic" panose="020B0502020202020204" pitchFamily="34" charset="0"/>
              </a:rPr>
              <a:t>We start by bringing together a team of experts across design, surveying, drafting, engineering, fabrication and surface treatment, transportation &amp; logistics, and erection to ask the questions others don’t and find</a:t>
            </a:r>
          </a:p>
          <a:p>
            <a:r>
              <a:rPr lang="en-AU" sz="1200" dirty="0">
                <a:latin typeface="Century Gothic" panose="020B0502020202020204" pitchFamily="34" charset="0"/>
              </a:rPr>
              <a:t>the efficiencies others can’t.</a:t>
            </a:r>
          </a:p>
          <a:p>
            <a:endParaRPr lang="en-AU" sz="1200" dirty="0">
              <a:latin typeface="Century Gothic" panose="020B0502020202020204" pitchFamily="34" charset="0"/>
            </a:endParaRPr>
          </a:p>
          <a:p>
            <a:r>
              <a:rPr lang="en-AU" sz="1200" dirty="0">
                <a:latin typeface="Century Gothic" panose="020B0502020202020204" pitchFamily="34" charset="0"/>
              </a:rPr>
              <a:t>Win before you start</a:t>
            </a:r>
          </a:p>
          <a:p>
            <a:r>
              <a:rPr lang="en-AU" sz="1200" dirty="0">
                <a:latin typeface="Century Gothic" panose="020B0502020202020204" pitchFamily="34" charset="0"/>
              </a:rPr>
              <a:t>When you’re looking for specialist heavy and complex steel engineering, most fabricators talk quality; we’ve got 40 years demonstrating it. Our facilities</a:t>
            </a:r>
          </a:p>
          <a:p>
            <a:r>
              <a:rPr lang="en-AU" sz="1200" dirty="0">
                <a:latin typeface="Century Gothic" panose="020B0502020202020204" pitchFamily="34" charset="0"/>
              </a:rPr>
              <a:t>and equipment are set up to handle the heavy, large and complex parts of any project — think ferry hulls and 50m long road bridge girders.</a:t>
            </a:r>
          </a:p>
          <a:p>
            <a:endParaRPr lang="en-AU" sz="1200" dirty="0">
              <a:latin typeface="Century Gothic" panose="020B0502020202020204" pitchFamily="34" charset="0"/>
            </a:endParaRPr>
          </a:p>
          <a:p>
            <a:r>
              <a:rPr lang="en-AU" sz="1200" dirty="0">
                <a:latin typeface="Century Gothic" panose="020B0502020202020204" pitchFamily="34" charset="0"/>
              </a:rPr>
              <a:t>Complexity done excellently </a:t>
            </a:r>
          </a:p>
          <a:p>
            <a:r>
              <a:rPr lang="en-AU" sz="1200" dirty="0">
                <a:latin typeface="Century Gothic" panose="020B0502020202020204" pitchFamily="34" charset="0"/>
              </a:rPr>
              <a:t>We’re able to offer certainty of costs because we control our end-to-end process by designing, fabricating, preparing, and painting all our steel under one roof. By being able to take care of the transport through to on-site</a:t>
            </a:r>
          </a:p>
          <a:p>
            <a:r>
              <a:rPr lang="en-AU" sz="1200" dirty="0">
                <a:latin typeface="Century Gothic" panose="020B0502020202020204" pitchFamily="34" charset="0"/>
              </a:rPr>
              <a:t>erection, we’re able to control what happens to the whole process.</a:t>
            </a:r>
          </a:p>
          <a:p>
            <a:endParaRPr lang="en-AU" sz="1200" dirty="0">
              <a:latin typeface="Century Gothic" panose="020B0502020202020204" pitchFamily="34" charset="0"/>
            </a:endParaRPr>
          </a:p>
          <a:p>
            <a:r>
              <a:rPr lang="en-AU" sz="1200" dirty="0">
                <a:latin typeface="Century Gothic" panose="020B0502020202020204" pitchFamily="34" charset="0"/>
              </a:rPr>
              <a:t>Committed to our community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Helping the community isn’t something many structural steel engineers boast about, but as a multigeneration family-owned business, contributing to our community is part of our DNA — and it’s what sets us apart.</a:t>
            </a:r>
            <a:endParaRPr lang="en-AU" sz="1200" dirty="0">
              <a:latin typeface="Century Gothic" panose="020B0502020202020204" pitchFamily="34" charset="0"/>
            </a:endParaRPr>
          </a:p>
          <a:p>
            <a:endParaRPr lang="en-AU" sz="1200" dirty="0">
              <a:latin typeface="Century Gothic" panose="020B0502020202020204" pitchFamily="34" charset="0"/>
            </a:endParaRPr>
          </a:p>
          <a:p>
            <a:endParaRPr lang="en-AU" sz="1200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64F-9BFE-244F-917A-38E6D8ECCB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64F-9BFE-244F-917A-38E6D8ECCB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64F-9BFE-244F-917A-38E6D8ECCB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64F-9BFE-244F-917A-38E6D8ECCB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64F-9BFE-244F-917A-38E6D8ECCB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1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2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8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3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3277-60CB-7B4B-BE48-F5CE6BCA22D4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DE94-80A7-934C-A946-D91B9BD0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3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4" y="6307430"/>
            <a:ext cx="9144000" cy="354359"/>
          </a:xfrm>
          <a:prstGeom prst="rect">
            <a:avLst/>
          </a:prstGeom>
          <a:solidFill>
            <a:srgbClr val="001C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1FFD6-9767-4125-8A96-D3516B0BB90E}"/>
              </a:ext>
            </a:extLst>
          </p:cNvPr>
          <p:cNvSpPr/>
          <p:nvPr/>
        </p:nvSpPr>
        <p:spPr>
          <a:xfrm>
            <a:off x="-4" y="196211"/>
            <a:ext cx="9144000" cy="339365"/>
          </a:xfrm>
          <a:prstGeom prst="rect">
            <a:avLst/>
          </a:prstGeom>
          <a:solidFill>
            <a:srgbClr val="001C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ss, outdoor, nature, dirt&#10;&#10;Description automatically generated">
            <a:extLst>
              <a:ext uri="{FF2B5EF4-FFF2-40B4-BE49-F238E27FC236}">
                <a16:creationId xmlns:a16="http://schemas.microsoft.com/office/drawing/2014/main" id="{DB86986B-9DCB-4B15-A091-210DB1419B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70" y="711638"/>
            <a:ext cx="9562015" cy="543472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4EF0FA8-6407-4130-9382-B2AEC9BEAC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8195"/>
            <a:ext cx="4775445" cy="13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3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007" y="5100851"/>
            <a:ext cx="8143608" cy="814077"/>
          </a:xfrm>
        </p:spPr>
        <p:txBody>
          <a:bodyPr>
            <a:noAutofit/>
          </a:bodyPr>
          <a:lstStyle/>
          <a:p>
            <a:pPr algn="l"/>
            <a:r>
              <a:rPr lang="en-A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We’re specialist fabricators of heavy and complex structural steel. We collaboratively build structures, from design optimisation through to installation, that benefit many Australians.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47166"/>
            <a:ext cx="9144000" cy="1510329"/>
            <a:chOff x="0" y="-260"/>
            <a:chExt cx="73152" cy="12161"/>
          </a:xfrm>
        </p:grpSpPr>
        <p:sp>
          <p:nvSpPr>
            <p:cNvPr id="5" name="Rectangle 51"/>
            <p:cNvSpPr>
              <a:spLocks/>
            </p:cNvSpPr>
            <p:nvPr/>
          </p:nvSpPr>
          <p:spPr bwMode="auto">
            <a:xfrm>
              <a:off x="0" y="0"/>
              <a:ext cx="73152" cy="11303"/>
            </a:xfrm>
            <a:custGeom>
              <a:avLst/>
              <a:gdLst>
                <a:gd name="T0" fmla="*/ 0 w 7312660"/>
                <a:gd name="T1" fmla="*/ 0 h 1129665"/>
                <a:gd name="T2" fmla="*/ 7315200 w 7312660"/>
                <a:gd name="T3" fmla="*/ 0 h 1129665"/>
                <a:gd name="T4" fmla="*/ 7315200 w 7312660"/>
                <a:gd name="T5" fmla="*/ 1130373 h 1129665"/>
                <a:gd name="T6" fmla="*/ 3620757 w 7312660"/>
                <a:gd name="T7" fmla="*/ 733885 h 1129665"/>
                <a:gd name="T8" fmla="*/ 0 w 7312660"/>
                <a:gd name="T9" fmla="*/ 1092249 h 1129665"/>
                <a:gd name="T10" fmla="*/ 0 w 7312660"/>
                <a:gd name="T11" fmla="*/ 0 h 1129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2660" h="1129665">
                  <a:moveTo>
                    <a:pt x="0" y="0"/>
                  </a:moveTo>
                  <a:lnTo>
                    <a:pt x="7312660" y="0"/>
                  </a:lnTo>
                  <a:lnTo>
                    <a:pt x="7312660" y="1129665"/>
                  </a:lnTo>
                  <a:lnTo>
                    <a:pt x="3619500" y="733425"/>
                  </a:lnTo>
                  <a:lnTo>
                    <a:pt x="0" y="109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-260"/>
              <a:ext cx="73152" cy="12161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5540" y="4519133"/>
            <a:ext cx="168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cs typeface="HelveticaNeue-Medium"/>
              </a:rPr>
              <a:t>What we do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flipV="1">
            <a:off x="485540" y="4921853"/>
            <a:ext cx="8020540" cy="45719"/>
          </a:xfrm>
          <a:prstGeom prst="rect">
            <a:avLst/>
          </a:prstGeom>
          <a:solidFill>
            <a:srgbClr val="38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657998"/>
            <a:ext cx="9144000" cy="209550"/>
          </a:xfrm>
          <a:prstGeom prst="rect">
            <a:avLst/>
          </a:prstGeom>
          <a:solidFill>
            <a:srgbClr val="7E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AB34F4-65CA-41B5-941D-DA524680DCA1}"/>
              </a:ext>
            </a:extLst>
          </p:cNvPr>
          <p:cNvSpPr/>
          <p:nvPr/>
        </p:nvSpPr>
        <p:spPr>
          <a:xfrm>
            <a:off x="547075" y="3348277"/>
            <a:ext cx="802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 transform communities and our people,</a:t>
            </a:r>
            <a:br>
              <a:rPr lang="en-AU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AU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by optimising and building structures that matter together.</a:t>
            </a:r>
            <a:endParaRPr lang="en-AU" sz="2000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C7C418F4-E580-46BE-940C-F1F07238D0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34" y="245662"/>
            <a:ext cx="5027553" cy="35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3731" y="1190791"/>
            <a:ext cx="292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Neue-Medium"/>
              </a:rPr>
              <a:t>Core Values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6648450"/>
            <a:ext cx="9144000" cy="209550"/>
          </a:xfrm>
          <a:prstGeom prst="rect">
            <a:avLst/>
          </a:prstGeom>
          <a:solidFill>
            <a:srgbClr val="7E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502A6AFC-81ED-494C-8277-90E241CA98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2" y="2042293"/>
            <a:ext cx="8745312" cy="30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2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A0BAEB02-A3B2-4BA0-BB26-50739B6A39E2}"/>
              </a:ext>
            </a:extLst>
          </p:cNvPr>
          <p:cNvSpPr/>
          <p:nvPr/>
        </p:nvSpPr>
        <p:spPr>
          <a:xfrm>
            <a:off x="421547" y="1649432"/>
            <a:ext cx="8422794" cy="103330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1C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21546" y="780948"/>
            <a:ext cx="381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Neue-Medium"/>
              </a:rPr>
              <a:t>Core Competencies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6648450"/>
            <a:ext cx="9144000" cy="209550"/>
          </a:xfrm>
          <a:prstGeom prst="rect">
            <a:avLst/>
          </a:prstGeom>
          <a:solidFill>
            <a:srgbClr val="7E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834A05-00B4-48AB-8A3D-A422B62DC94D}"/>
              </a:ext>
            </a:extLst>
          </p:cNvPr>
          <p:cNvSpPr/>
          <p:nvPr/>
        </p:nvSpPr>
        <p:spPr>
          <a:xfrm>
            <a:off x="527356" y="1811518"/>
            <a:ext cx="821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In an increasingly competitive and high-stakes infrastructure game, you need a bidding edge. </a:t>
            </a:r>
            <a:br>
              <a:rPr lang="en-AU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A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And the bidding edge comes from working with a specialist heavy and complex steel fabrication supplier who will partner with you — not just take your order.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E3FA0D-CE5B-49B4-A518-322A53B3001C}"/>
              </a:ext>
            </a:extLst>
          </p:cNvPr>
          <p:cNvSpPr/>
          <p:nvPr/>
        </p:nvSpPr>
        <p:spPr>
          <a:xfrm>
            <a:off x="2525104" y="5007619"/>
            <a:ext cx="2045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AU" sz="800" dirty="0">
                <a:latin typeface="Century Gothic" panose="020B0502020202020204" pitchFamily="34" charset="0"/>
              </a:rPr>
            </a:br>
            <a:endParaRPr lang="en-AU" sz="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7694B5-DE4D-452A-8606-04446255A1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7" y="3151370"/>
            <a:ext cx="8766270" cy="29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E53AFB-0866-4A46-9799-DB91D08DA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22530" r="22119" b="41714"/>
          <a:stretch/>
        </p:blipFill>
        <p:spPr>
          <a:xfrm>
            <a:off x="1" y="4604718"/>
            <a:ext cx="9144000" cy="20532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32799" y="1773066"/>
            <a:ext cx="3628800" cy="278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47166"/>
            <a:ext cx="9144000" cy="1510329"/>
            <a:chOff x="0" y="-260"/>
            <a:chExt cx="73152" cy="12161"/>
          </a:xfrm>
        </p:grpSpPr>
        <p:sp>
          <p:nvSpPr>
            <p:cNvPr id="5" name="Rectangle 51"/>
            <p:cNvSpPr>
              <a:spLocks/>
            </p:cNvSpPr>
            <p:nvPr/>
          </p:nvSpPr>
          <p:spPr bwMode="auto">
            <a:xfrm>
              <a:off x="0" y="0"/>
              <a:ext cx="73152" cy="11303"/>
            </a:xfrm>
            <a:custGeom>
              <a:avLst/>
              <a:gdLst>
                <a:gd name="T0" fmla="*/ 0 w 7312660"/>
                <a:gd name="T1" fmla="*/ 0 h 1129665"/>
                <a:gd name="T2" fmla="*/ 7315200 w 7312660"/>
                <a:gd name="T3" fmla="*/ 0 h 1129665"/>
                <a:gd name="T4" fmla="*/ 7315200 w 7312660"/>
                <a:gd name="T5" fmla="*/ 1130373 h 1129665"/>
                <a:gd name="T6" fmla="*/ 3620757 w 7312660"/>
                <a:gd name="T7" fmla="*/ 733885 h 1129665"/>
                <a:gd name="T8" fmla="*/ 0 w 7312660"/>
                <a:gd name="T9" fmla="*/ 1092249 h 1129665"/>
                <a:gd name="T10" fmla="*/ 0 w 7312660"/>
                <a:gd name="T11" fmla="*/ 0 h 1129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2660" h="1129665">
                  <a:moveTo>
                    <a:pt x="0" y="0"/>
                  </a:moveTo>
                  <a:lnTo>
                    <a:pt x="7312660" y="0"/>
                  </a:lnTo>
                  <a:lnTo>
                    <a:pt x="7312660" y="1129665"/>
                  </a:lnTo>
                  <a:lnTo>
                    <a:pt x="3619500" y="733425"/>
                  </a:lnTo>
                  <a:lnTo>
                    <a:pt x="0" y="109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-260"/>
              <a:ext cx="73152" cy="12161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7435" y="1017874"/>
            <a:ext cx="27109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Neue-Medium"/>
              </a:rPr>
              <a:t>Good to Great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flipV="1">
            <a:off x="547075" y="1691249"/>
            <a:ext cx="8020540" cy="45719"/>
          </a:xfrm>
          <a:prstGeom prst="rect">
            <a:avLst/>
          </a:prstGeom>
          <a:solidFill>
            <a:srgbClr val="38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47435" y="1766057"/>
            <a:ext cx="4572353" cy="2540205"/>
          </a:xfrm>
        </p:spPr>
        <p:txBody>
          <a:bodyPr numCol="1" spcCol="25200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ECI program will help you win before you start!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/>
              <a:t>Bowhill Engineering have developed years of experience with regards to ECI (Early Contractor Involvement),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We </a:t>
            </a:r>
            <a:r>
              <a:rPr lang="en-AU" sz="1800" dirty="0"/>
              <a:t>establish </a:t>
            </a:r>
            <a:r>
              <a:rPr lang="en-AU" sz="1800" b="1" i="1" dirty="0"/>
              <a:t>mutually beneficial sustainable partnerships with a trust base and collaborative relationship.</a:t>
            </a:r>
          </a:p>
          <a:p>
            <a:pPr algn="l"/>
            <a:endParaRPr lang="en-AU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657998"/>
            <a:ext cx="9144000" cy="209550"/>
          </a:xfrm>
          <a:prstGeom prst="rect">
            <a:avLst/>
          </a:prstGeom>
          <a:solidFill>
            <a:srgbClr val="7E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7684" y="2083702"/>
            <a:ext cx="2959029" cy="2222560"/>
          </a:xfrm>
          <a:prstGeom prst="rect">
            <a:avLst/>
          </a:prstGeom>
          <a:noFill/>
          <a:effectLst>
            <a:outerShdw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34406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5998" y="1973421"/>
            <a:ext cx="4127792" cy="46861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657998"/>
            <a:ext cx="9144000" cy="209550"/>
          </a:xfrm>
          <a:prstGeom prst="rect">
            <a:avLst/>
          </a:prstGeom>
          <a:solidFill>
            <a:srgbClr val="7E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65538" y="1001523"/>
            <a:ext cx="4127792" cy="3072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1" spcCol="25200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i="1" dirty="0"/>
              <a:t>Financially</a:t>
            </a:r>
            <a:r>
              <a:rPr lang="en-AU" sz="1800" dirty="0"/>
              <a:t> solid, high performing and innovative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2</a:t>
            </a:r>
            <a:r>
              <a:rPr lang="en-AU" sz="1800" baseline="30000" dirty="0"/>
              <a:t>nd</a:t>
            </a:r>
            <a:r>
              <a:rPr lang="en-AU" sz="1800" dirty="0"/>
              <a:t> generation </a:t>
            </a:r>
            <a:r>
              <a:rPr lang="en-AU" sz="1800" b="1" dirty="0"/>
              <a:t>regional family </a:t>
            </a:r>
            <a:r>
              <a:rPr lang="en-AU" sz="1800" dirty="0"/>
              <a:t>business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1" dirty="0"/>
              <a:t>40+ </a:t>
            </a:r>
            <a:r>
              <a:rPr lang="en-AU" sz="1800" dirty="0"/>
              <a:t>years in business </a:t>
            </a:r>
            <a:endParaRPr lang="en-AU" sz="1800" dirty="0"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u="sng" dirty="0"/>
              <a:t>Diverse</a:t>
            </a:r>
            <a:r>
              <a:rPr lang="en-AU" sz="1800" dirty="0"/>
              <a:t> workforce with a training focus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1" i="1" dirty="0"/>
              <a:t>12 apprentices and 5 trainees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We </a:t>
            </a:r>
            <a:r>
              <a:rPr lang="en-AU" sz="1800" u="sng" dirty="0"/>
              <a:t>invest</a:t>
            </a:r>
            <a:r>
              <a:rPr lang="en-AU" sz="1800" dirty="0"/>
              <a:t> in our people's future </a:t>
            </a:r>
            <a:r>
              <a:rPr lang="en-AU" sz="1800" b="1" dirty="0"/>
              <a:t>(2%)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>
                <a:ea typeface="+mn-lt"/>
                <a:cs typeface="+mn-lt"/>
              </a:rPr>
              <a:t>Our NPS is currently </a:t>
            </a:r>
            <a:r>
              <a:rPr lang="en-AU" sz="1800" b="1" dirty="0">
                <a:ea typeface="+mn-lt"/>
                <a:cs typeface="+mn-lt"/>
              </a:rPr>
              <a:t>100</a:t>
            </a:r>
            <a:r>
              <a:rPr lang="en-AU" sz="1800" dirty="0">
                <a:ea typeface="+mn-lt"/>
                <a:cs typeface="+mn-lt"/>
              </a:rPr>
              <a:t> as rated by our clients. </a:t>
            </a:r>
            <a:endParaRPr lang="en-AU" sz="1800" b="1" dirty="0">
              <a:solidFill>
                <a:schemeClr val="tx1">
                  <a:lumMod val="65000"/>
                  <a:lumOff val="35000"/>
                </a:schemeClr>
              </a:solidFill>
              <a:cs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BCABA-DF70-4840-9CA8-C2A7682E644B}"/>
              </a:ext>
            </a:extLst>
          </p:cNvPr>
          <p:cNvSpPr txBox="1"/>
          <p:nvPr/>
        </p:nvSpPr>
        <p:spPr>
          <a:xfrm>
            <a:off x="465538" y="276978"/>
            <a:ext cx="28905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Neue-Medium"/>
              </a:rPr>
              <a:t>Good to Great 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147BE-5C03-49AF-A2DD-00AA31378656}"/>
              </a:ext>
            </a:extLst>
          </p:cNvPr>
          <p:cNvSpPr/>
          <p:nvPr/>
        </p:nvSpPr>
        <p:spPr>
          <a:xfrm flipV="1">
            <a:off x="547075" y="799377"/>
            <a:ext cx="8020540" cy="45719"/>
          </a:xfrm>
          <a:prstGeom prst="rect">
            <a:avLst/>
          </a:prstGeom>
          <a:solidFill>
            <a:srgbClr val="38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rain on a steel track&#10;&#10;Description automatically generated">
            <a:extLst>
              <a:ext uri="{FF2B5EF4-FFF2-40B4-BE49-F238E27FC236}">
                <a16:creationId xmlns:a16="http://schemas.microsoft.com/office/drawing/2014/main" id="{7FC7DAF0-AA35-449F-AD7A-048E6468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2" b="44698"/>
          <a:stretch/>
        </p:blipFill>
        <p:spPr>
          <a:xfrm>
            <a:off x="3580" y="3987137"/>
            <a:ext cx="9140420" cy="2670861"/>
          </a:xfrm>
          <a:prstGeom prst="rect">
            <a:avLst/>
          </a:prstGeom>
        </p:spPr>
      </p:pic>
      <p:pic>
        <p:nvPicPr>
          <p:cNvPr id="6" name="Picture 5" descr="A picture containing building, outdoor, track, train&#10;&#10;Description automatically generated">
            <a:extLst>
              <a:ext uri="{FF2B5EF4-FFF2-40B4-BE49-F238E27FC236}">
                <a16:creationId xmlns:a16="http://schemas.microsoft.com/office/drawing/2014/main" id="{15CC0B3A-B887-414F-BDB0-B3ED0E5E39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70" y="1011035"/>
            <a:ext cx="3933246" cy="26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47434" y="1776550"/>
            <a:ext cx="8232263" cy="2011680"/>
          </a:xfrm>
        </p:spPr>
        <p:txBody>
          <a:bodyPr numCol="2" spcCol="25200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 Neue"/>
              </a:rPr>
              <a:t>Operational Excellence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 Neue"/>
              </a:rPr>
              <a:t>Our People, Our Culture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 Neue"/>
              </a:rPr>
              <a:t>Business framework of policies and procedures  are well advanced in readiness of growth and scale.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 Neue"/>
              </a:rPr>
              <a:t>We are agile, fluid and nimble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 Neue"/>
              </a:rPr>
              <a:t>Governance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 Neue"/>
              </a:rPr>
              <a:t>Clarity – purpose, direction and strategy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47166"/>
            <a:ext cx="9144000" cy="1510329"/>
            <a:chOff x="0" y="-260"/>
            <a:chExt cx="73152" cy="12161"/>
          </a:xfrm>
        </p:grpSpPr>
        <p:sp>
          <p:nvSpPr>
            <p:cNvPr id="5" name="Rectangle 51"/>
            <p:cNvSpPr>
              <a:spLocks/>
            </p:cNvSpPr>
            <p:nvPr/>
          </p:nvSpPr>
          <p:spPr bwMode="auto">
            <a:xfrm>
              <a:off x="0" y="0"/>
              <a:ext cx="73152" cy="11303"/>
            </a:xfrm>
            <a:custGeom>
              <a:avLst/>
              <a:gdLst>
                <a:gd name="T0" fmla="*/ 0 w 7312660"/>
                <a:gd name="T1" fmla="*/ 0 h 1129665"/>
                <a:gd name="T2" fmla="*/ 7315200 w 7312660"/>
                <a:gd name="T3" fmla="*/ 0 h 1129665"/>
                <a:gd name="T4" fmla="*/ 7315200 w 7312660"/>
                <a:gd name="T5" fmla="*/ 1130373 h 1129665"/>
                <a:gd name="T6" fmla="*/ 3620757 w 7312660"/>
                <a:gd name="T7" fmla="*/ 733885 h 1129665"/>
                <a:gd name="T8" fmla="*/ 0 w 7312660"/>
                <a:gd name="T9" fmla="*/ 1092249 h 1129665"/>
                <a:gd name="T10" fmla="*/ 0 w 7312660"/>
                <a:gd name="T11" fmla="*/ 0 h 1129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2660" h="1129665">
                  <a:moveTo>
                    <a:pt x="0" y="0"/>
                  </a:moveTo>
                  <a:lnTo>
                    <a:pt x="7312660" y="0"/>
                  </a:lnTo>
                  <a:lnTo>
                    <a:pt x="7312660" y="1129665"/>
                  </a:lnTo>
                  <a:lnTo>
                    <a:pt x="3619500" y="733425"/>
                  </a:lnTo>
                  <a:lnTo>
                    <a:pt x="0" y="109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-260"/>
              <a:ext cx="73152" cy="12161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 flipV="1">
            <a:off x="553295" y="1375467"/>
            <a:ext cx="8020540" cy="45719"/>
          </a:xfrm>
          <a:prstGeom prst="rect">
            <a:avLst/>
          </a:prstGeom>
          <a:solidFill>
            <a:srgbClr val="38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657998"/>
            <a:ext cx="9144000" cy="209550"/>
          </a:xfrm>
          <a:prstGeom prst="rect">
            <a:avLst/>
          </a:prstGeom>
          <a:solidFill>
            <a:srgbClr val="7E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04 Truss Fab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37817"/>
            <a:ext cx="9166838" cy="25195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39956"/>
            <a:ext cx="9152709" cy="2515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DB53D-63D8-4E53-8BD7-2F62B33FF7BC}"/>
              </a:ext>
            </a:extLst>
          </p:cNvPr>
          <p:cNvSpPr txBox="1"/>
          <p:nvPr/>
        </p:nvSpPr>
        <p:spPr>
          <a:xfrm>
            <a:off x="447434" y="797676"/>
            <a:ext cx="4745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Neue-Medium"/>
              </a:rPr>
              <a:t>Well Positioned for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7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-47166"/>
            <a:ext cx="9144000" cy="1510329"/>
            <a:chOff x="0" y="-260"/>
            <a:chExt cx="73152" cy="12161"/>
          </a:xfrm>
        </p:grpSpPr>
        <p:sp>
          <p:nvSpPr>
            <p:cNvPr id="5" name="Rectangle 51"/>
            <p:cNvSpPr>
              <a:spLocks/>
            </p:cNvSpPr>
            <p:nvPr/>
          </p:nvSpPr>
          <p:spPr bwMode="auto">
            <a:xfrm>
              <a:off x="0" y="0"/>
              <a:ext cx="73152" cy="11303"/>
            </a:xfrm>
            <a:custGeom>
              <a:avLst/>
              <a:gdLst>
                <a:gd name="T0" fmla="*/ 0 w 7312660"/>
                <a:gd name="T1" fmla="*/ 0 h 1129665"/>
                <a:gd name="T2" fmla="*/ 7315200 w 7312660"/>
                <a:gd name="T3" fmla="*/ 0 h 1129665"/>
                <a:gd name="T4" fmla="*/ 7315200 w 7312660"/>
                <a:gd name="T5" fmla="*/ 1130373 h 1129665"/>
                <a:gd name="T6" fmla="*/ 3620757 w 7312660"/>
                <a:gd name="T7" fmla="*/ 733885 h 1129665"/>
                <a:gd name="T8" fmla="*/ 0 w 7312660"/>
                <a:gd name="T9" fmla="*/ 1092249 h 1129665"/>
                <a:gd name="T10" fmla="*/ 0 w 7312660"/>
                <a:gd name="T11" fmla="*/ 0 h 1129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2660" h="1129665">
                  <a:moveTo>
                    <a:pt x="0" y="0"/>
                  </a:moveTo>
                  <a:lnTo>
                    <a:pt x="7312660" y="0"/>
                  </a:lnTo>
                  <a:lnTo>
                    <a:pt x="7312660" y="1129665"/>
                  </a:lnTo>
                  <a:lnTo>
                    <a:pt x="3619500" y="733425"/>
                  </a:lnTo>
                  <a:lnTo>
                    <a:pt x="0" y="109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-260"/>
              <a:ext cx="73152" cy="12161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 flipV="1">
            <a:off x="547075" y="1694122"/>
            <a:ext cx="8020540" cy="45719"/>
          </a:xfrm>
          <a:prstGeom prst="rect">
            <a:avLst/>
          </a:prstGeom>
          <a:solidFill>
            <a:srgbClr val="38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0732" y="829824"/>
            <a:ext cx="1116883" cy="7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5998" y="126477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Neue-Medium"/>
              </a:rPr>
              <a:t>Success</a:t>
            </a:r>
          </a:p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57998"/>
            <a:ext cx="9144000" cy="209550"/>
          </a:xfrm>
          <a:prstGeom prst="rect">
            <a:avLst/>
          </a:prstGeom>
          <a:solidFill>
            <a:srgbClr val="7E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72" y="1739842"/>
            <a:ext cx="8570488" cy="7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EMCCAwards-2015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8391" y="5685071"/>
            <a:ext cx="1723471" cy="972927"/>
          </a:xfrm>
          <a:prstGeom prst="rect">
            <a:avLst/>
          </a:prstGeom>
        </p:spPr>
      </p:pic>
      <p:pic>
        <p:nvPicPr>
          <p:cNvPr id="15" name="Picture 14" descr="ED15-0038 Small Employer of the Year Award_Finali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075" y="4779250"/>
            <a:ext cx="4751802" cy="1626285"/>
          </a:xfrm>
          <a:prstGeom prst="rect">
            <a:avLst/>
          </a:prstGeom>
        </p:spPr>
      </p:pic>
      <p:pic>
        <p:nvPicPr>
          <p:cNvPr id="17" name="Picture 16" descr="2015-RA-Winner.Posts-LargeBusines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12242" y="3977785"/>
            <a:ext cx="3232298" cy="1688876"/>
          </a:xfrm>
          <a:prstGeom prst="rect">
            <a:avLst/>
          </a:prstGeom>
        </p:spPr>
      </p:pic>
      <p:pic>
        <p:nvPicPr>
          <p:cNvPr id="18" name="Picture 17" descr="2015 SATA Small Employer Winn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075" y="3731223"/>
            <a:ext cx="4620670" cy="1050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FD51F-DDBA-4CEE-B193-9A17873735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77" y="2541604"/>
            <a:ext cx="3232298" cy="1266076"/>
          </a:xfrm>
          <a:prstGeom prst="rect">
            <a:avLst/>
          </a:prstGeom>
        </p:spPr>
      </p:pic>
      <p:pic>
        <p:nvPicPr>
          <p:cNvPr id="8" name="Picture 7" descr="A blue and white sign&#10;&#10;Description automatically generated">
            <a:extLst>
              <a:ext uri="{FF2B5EF4-FFF2-40B4-BE49-F238E27FC236}">
                <a16:creationId xmlns:a16="http://schemas.microsoft.com/office/drawing/2014/main" id="{9F8A7697-4863-4E55-93AE-526E190DEE6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6" y="2545003"/>
            <a:ext cx="4620670" cy="10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0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DCF57A4971F439C2A1E9EEC21249D" ma:contentTypeVersion="2728" ma:contentTypeDescription="Create a new document." ma:contentTypeScope="" ma:versionID="38a3ec0f658845a7945e76014a7b7243">
  <xsd:schema xmlns:xsd="http://www.w3.org/2001/XMLSchema" xmlns:xs="http://www.w3.org/2001/XMLSchema" xmlns:p="http://schemas.microsoft.com/office/2006/metadata/properties" xmlns:ns2="bcb10892-fe95-4f5f-b2c2-b51b56a7d293" xmlns:ns3="7b5f83c6-99a2-4032-9970-27991e5ea701" xmlns:ns4="b4e461d1-780c-49d5-b58a-f746f874e970" targetNamespace="http://schemas.microsoft.com/office/2006/metadata/properties" ma:root="true" ma:fieldsID="0d5356da871a7a75c3041b8287b68974" ns2:_="" ns3:_="" ns4:_="">
    <xsd:import namespace="bcb10892-fe95-4f5f-b2c2-b51b56a7d293"/>
    <xsd:import namespace="7b5f83c6-99a2-4032-9970-27991e5ea701"/>
    <xsd:import namespace="b4e461d1-780c-49d5-b58a-f746f874e970"/>
    <xsd:element name="properties">
      <xsd:complexType>
        <xsd:sequence>
          <xsd:element name="documentManagement">
            <xsd:complexType>
              <xsd:all>
                <xsd:element ref="ns2:Page_x0020_Location"/>
                <xsd:element ref="ns2:Document_x0020_Type"/>
                <xsd:element ref="ns2:Internal_x0020_Audit_x0020_Document" minOccurs="0"/>
                <xsd:element ref="ns2:Management_x0020_Review_x0020_Document" minOccurs="0"/>
                <xsd:element ref="ns2:Today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Archive_x0020_QSE" minOccurs="0"/>
                <xsd:element ref="ns2:MediaServiceEventHashCode" minOccurs="0"/>
                <xsd:element ref="ns2:MediaServiceGenerationTime" minOccurs="0"/>
                <xsd:element ref="ns4:_dlc_DocId" minOccurs="0"/>
                <xsd:element ref="ns4:_dlc_DocIdUrl" minOccurs="0"/>
                <xsd:element ref="ns4:_dlc_DocIdPersistId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10892-fe95-4f5f-b2c2-b51b56a7d293" elementFormDefault="qualified">
    <xsd:import namespace="http://schemas.microsoft.com/office/2006/documentManagement/types"/>
    <xsd:import namespace="http://schemas.microsoft.com/office/infopath/2007/PartnerControls"/>
    <xsd:element name="Page_x0020_Location" ma:index="2" ma:displayName="Page Location" ma:format="Dropdown" ma:internalName="Page_x0020_Location">
      <xsd:simpleType>
        <xsd:restriction base="dms:Choice">
          <xsd:enumeration value="Quality"/>
          <xsd:enumeration value="Safety"/>
          <xsd:enumeration value="Environment"/>
        </xsd:restriction>
      </xsd:simpleType>
    </xsd:element>
    <xsd:element name="Document_x0020_Type" ma:index="3" ma:displayName="Document Type" ma:format="Dropdown" ma:internalName="Document_x0020_Type">
      <xsd:simpleType>
        <xsd:restriction base="dms:Choice">
          <xsd:enumeration value="MASTER DOCUMENT"/>
          <xsd:enumeration value="Policy"/>
          <xsd:enumeration value="Procedure"/>
          <xsd:enumeration value="Form"/>
          <xsd:enumeration value="Codes of Practice"/>
          <xsd:enumeration value="Checklists"/>
          <xsd:enumeration value="Report Template"/>
          <xsd:enumeration value="Report"/>
          <xsd:enumeration value="Agenda Template"/>
          <xsd:enumeration value="First Aid"/>
          <xsd:enumeration value="Workcover"/>
          <xsd:enumeration value="Archive"/>
        </xsd:restriction>
      </xsd:simpleType>
    </xsd:element>
    <xsd:element name="Internal_x0020_Audit_x0020_Document" ma:index="4" nillable="true" ma:displayName="Internal Audit Document" ma:default="0" ma:internalName="Internal_x0020_Audit_x0020_Document">
      <xsd:simpleType>
        <xsd:restriction base="dms:Boolean"/>
      </xsd:simpleType>
    </xsd:element>
    <xsd:element name="Management_x0020_Review_x0020_Document" ma:index="5" nillable="true" ma:displayName="Management Review Document" ma:default="0" ma:internalName="Management_x0020_Review_x0020_Document">
      <xsd:simpleType>
        <xsd:restriction base="dms:Boolean"/>
      </xsd:simpleType>
    </xsd:element>
    <xsd:element name="Today" ma:index="13" ma:displayName="Today" ma:default="[today]" ma:format="DateOnly" ma:internalName="Today">
      <xsd:simpleType>
        <xsd:restriction base="dms:DateTime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Archive_x0020_QSE" ma:index="21" nillable="true" ma:displayName="Archive QSE" ma:internalName="Archive_x0020_Q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f83c6-99a2-4032-9970-27991e5ea70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461d1-780c-49d5-b58a-f746f874e970" elementFormDefault="qualified">
    <xsd:import namespace="http://schemas.microsoft.com/office/2006/documentManagement/types"/>
    <xsd:import namespace="http://schemas.microsoft.com/office/infopath/2007/PartnerControls"/>
    <xsd:element name="_dlc_DocId" ma:index="2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_x0020_Location xmlns="bcb10892-fe95-4f5f-b2c2-b51b56a7d293"/>
    <Document_x0020_Type xmlns="bcb10892-fe95-4f5f-b2c2-b51b56a7d293"/>
    <Today xmlns="bcb10892-fe95-4f5f-b2c2-b51b56a7d293">2015-07-03T01:36:42+00:00</Today>
    <Internal_x0020_Audit_x0020_Document xmlns="bcb10892-fe95-4f5f-b2c2-b51b56a7d293">false</Internal_x0020_Audit_x0020_Document>
    <Management_x0020_Review_x0020_Document xmlns="bcb10892-fe95-4f5f-b2c2-b51b56a7d293">false</Management_x0020_Review_x0020_Document>
    <Archive_x0020_QSE xmlns="bcb10892-fe95-4f5f-b2c2-b51b56a7d293">
      <Url>https://bowhilleng.sharepoint.com/IMS/_layouts/15/wrkstat.aspx?List=bcb10892-fe95-4f5f-b2c2-b51b56a7d293&amp;WorkflowInstanceName=c9532479-521a-47f2-8cd5-9b746a226236</Url>
      <Description>Stage 1</Description>
    </Archive_x0020_QSE>
    <_dlc_DocId xmlns="b4e461d1-780c-49d5-b58a-f746f874e970">7RX4VK37Y5M7-253185004-6469</_dlc_DocId>
    <_dlc_DocIdUrl xmlns="b4e461d1-780c-49d5-b58a-f746f874e970">
      <Url>https://bowhilleng.sharepoint.com/IMS/_layouts/15/DocIdRedir.aspx?ID=7RX4VK37Y5M7-253185004-6469</Url>
      <Description>7RX4VK37Y5M7-253185004-6469</Description>
    </_dlc_DocIdUrl>
    <SharedWithUsers xmlns="7b5f83c6-99a2-4032-9970-27991e5ea701">
      <UserInfo>
        <DisplayName>Jodie Hawkes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DD784E-32BA-4023-9BAF-679F1FE7A74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DF79B88-6430-4C2A-8B2F-650BF50744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BDEB9-363B-46D6-80BB-3D6CD4C32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10892-fe95-4f5f-b2c2-b51b56a7d293"/>
    <ds:schemaRef ds:uri="7b5f83c6-99a2-4032-9970-27991e5ea701"/>
    <ds:schemaRef ds:uri="b4e461d1-780c-49d5-b58a-f746f874e9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34C9A00-B2B8-404B-9B17-D907F70A49D1}">
  <ds:schemaRefs>
    <ds:schemaRef ds:uri="7b5f83c6-99a2-4032-9970-27991e5ea701"/>
    <ds:schemaRef ds:uri="b4e461d1-780c-49d5-b58a-f746f874e970"/>
    <ds:schemaRef ds:uri="bcb10892-fe95-4f5f-b2c2-b51b56a7d2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560</Words>
  <Application>Microsoft Macintosh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JWPM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BOHILL ENGINEERING</dc:title>
  <dc:creator>Justin Wearne</dc:creator>
  <cp:lastModifiedBy>kristian livolsi</cp:lastModifiedBy>
  <cp:revision>97</cp:revision>
  <cp:lastPrinted>2020-06-14T23:53:54Z</cp:lastPrinted>
  <dcterms:created xsi:type="dcterms:W3CDTF">2015-07-01T23:44:36Z</dcterms:created>
  <dcterms:modified xsi:type="dcterms:W3CDTF">2022-11-06T23:20:54Z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0x010100DE8DCF57A4971F439C2A1E9EEC21249D</vt:lpwstr>
  </property>
  <property fmtid="{D5CDD505-2E9C-101B-9397-08002B2CF9AE}" pid="3" name="Order">
    <vt:r8>443100</vt:r8>
  </property>
  <property fmtid="{D5CDD505-2E9C-101B-9397-08002B2CF9AE}" pid="4" name="_dlc_DocId">
    <vt:lpwstr>7RX4VK37Y5M7-253185004-6207</vt:lpwstr>
  </property>
  <property fmtid="{D5CDD505-2E9C-101B-9397-08002B2CF9AE}" pid="5" name="_dlc_DocIdUrl">
    <vt:lpwstr>https://bowhilleng.sharepoint.com/IMS/_layouts/15/DocIdRedir.aspx?ID=7RX4VK37Y5M7-253185004-6207, 7RX4VK37Y5M7-253185004-6207</vt:lpwstr>
  </property>
  <property fmtid="{D5CDD505-2E9C-101B-9397-08002B2CF9AE}" pid="6" name="_dlc_DocIdItemGuid">
    <vt:lpwstr>062c9c56-38c4-4859-a317-c11337d50ebc</vt:lpwstr>
  </property>
  <property fmtid="{D5CDD505-2E9C-101B-9397-08002B2CF9AE}" pid="7" name="AuthorIds_UIVersion_5120">
    <vt:lpwstr>15</vt:lpwstr>
  </property>
  <property fmtid="{D5CDD505-2E9C-101B-9397-08002B2CF9AE}" pid="8" name="AuthorIds_UIVersion_5632">
    <vt:lpwstr>15</vt:lpwstr>
  </property>
  <property fmtid="{D5CDD505-2E9C-101B-9397-08002B2CF9AE}" pid="9" name="AuthorIds_UIVersion_7168">
    <vt:lpwstr>15</vt:lpwstr>
  </property>
</Properties>
</file>